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60590" autoAdjust="0"/>
  </p:normalViewPr>
  <p:slideViewPr>
    <p:cSldViewPr snapToGrid="0" showGuides="1">
      <p:cViewPr varScale="1">
        <p:scale>
          <a:sx n="59" d="100"/>
          <a:sy n="59" d="100"/>
        </p:scale>
        <p:origin x="8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Very important to notice the functions we bring in</a:t>
            </a:r>
          </a:p>
          <a:p>
            <a:pPr marL="228600" indent="-228600">
              <a:buAutoNum type="arabicParenR"/>
            </a:pPr>
            <a:r>
              <a:rPr lang="en-US" dirty="0"/>
              <a:t>She goes through all the features..</a:t>
            </a:r>
          </a:p>
          <a:p>
            <a:pPr marL="228600" indent="-228600">
              <a:buAutoNum type="arabicParenR"/>
            </a:pPr>
            <a:r>
              <a:rPr lang="en-US" dirty="0"/>
              <a:t>Must [print out the schema. , we need to recode to numerical features.</a:t>
            </a:r>
          </a:p>
          <a:p>
            <a:pPr marL="228600" indent="-228600">
              <a:buAutoNum type="arabicParenR"/>
            </a:pPr>
            <a:r>
              <a:rPr lang="en-US" dirty="0"/>
              <a:t>Check to see the balance between classes., on the right , may be biased….rectified by bootstrapping or resampling the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marL="228600" indent="-228600">
              <a:buAutoNum type="arabicParenR"/>
            </a:pPr>
            <a:r>
              <a:rPr lang="en-US" dirty="0"/>
              <a:t>&lt; 1% would be bad.</a:t>
            </a:r>
          </a:p>
          <a:p>
            <a:pPr marL="228600" indent="-228600">
              <a:buAutoNum type="arabicParenR"/>
            </a:pPr>
            <a:r>
              <a:rPr lang="en-US" dirty="0"/>
              <a:t>Call dependent variable ..label. – do up front; click link under format data …to see  material background in formatting data.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03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Neeed</a:t>
            </a:r>
            <a:r>
              <a:rPr lang="en-US" dirty="0"/>
              <a:t> all cols in list format. , We need a subset…,note the </a:t>
            </a:r>
            <a:r>
              <a:rPr lang="en-US" dirty="0" err="1"/>
              <a:t>subsetting</a:t>
            </a:r>
            <a:r>
              <a:rPr lang="en-US" dirty="0"/>
              <a:t>, not first or last. </a:t>
            </a:r>
          </a:p>
          <a:p>
            <a:pPr marL="228600" indent="-228600">
              <a:buAutoNum type="arabicParenR"/>
            </a:pPr>
            <a:r>
              <a:rPr lang="en-US" dirty="0"/>
              <a:t>Specify dependent variable., and reformat to numeric vars , zero indexed.</a:t>
            </a:r>
          </a:p>
          <a:p>
            <a:pPr marL="228600" indent="-228600">
              <a:buAutoNum type="arabicParenR"/>
            </a:pPr>
            <a:r>
              <a:rPr lang="en-US" dirty="0"/>
              <a:t>Note the use of the string Indexer function , and get the dependent var correct </a:t>
            </a:r>
          </a:p>
          <a:p>
            <a:pPr marL="228600" indent="-228600">
              <a:buAutoNum type="arabicParenR"/>
            </a:pPr>
            <a:r>
              <a:rPr lang="en-US" dirty="0"/>
              <a:t>We have to convert the </a:t>
            </a:r>
            <a:r>
              <a:rPr lang="en-US" dirty="0" err="1"/>
              <a:t>stringtypesd</a:t>
            </a:r>
            <a:r>
              <a:rPr lang="en-US" dirty="0"/>
              <a:t> to numeric of the </a:t>
            </a:r>
            <a:r>
              <a:rPr lang="en-US" dirty="0" err="1"/>
              <a:t>indep</a:t>
            </a:r>
            <a:r>
              <a:rPr lang="en-US" dirty="0"/>
              <a:t> vars </a:t>
            </a:r>
          </a:p>
          <a:p>
            <a:pPr marL="228600" indent="-228600">
              <a:buAutoNum type="arabicParenR"/>
            </a:pPr>
            <a:r>
              <a:rPr lang="en-US" dirty="0"/>
              <a:t>Code above changes the string to numeric </a:t>
            </a:r>
          </a:p>
          <a:p>
            <a:pPr marL="228600" indent="-228600">
              <a:buAutoNum type="arabicParenR"/>
            </a:pPr>
            <a:r>
              <a:rPr lang="en-US" dirty="0"/>
              <a:t>Check the Schema after the conversion to </a:t>
            </a:r>
            <a:r>
              <a:rPr lang="en-US" dirty="0" err="1"/>
              <a:t>numerixc</a:t>
            </a:r>
            <a:r>
              <a:rPr lang="en-US" dirty="0"/>
              <a:t>. To check al done.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56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Makes a dictionary from top and bottom 1%, and correct the </a:t>
            </a:r>
            <a:r>
              <a:rPr lang="en-US" dirty="0" err="1"/>
              <a:t>shewnees</a:t>
            </a:r>
            <a:r>
              <a:rPr lang="en-US" dirty="0"/>
              <a:t> …if its greater than 1.</a:t>
            </a:r>
          </a:p>
          <a:p>
            <a:pPr marL="228600" indent="-228600">
              <a:buAutoNum type="arabicParenR"/>
            </a:pPr>
            <a:r>
              <a:rPr lang="en-US" dirty="0"/>
              <a:t>Take the log of it </a:t>
            </a:r>
          </a:p>
          <a:p>
            <a:pPr marL="228600" indent="-228600">
              <a:buAutoNum type="arabicParenR"/>
            </a:pPr>
            <a:r>
              <a:rPr lang="en-US" dirty="0"/>
              <a:t>When its greater or smaller than cap then at the </a:t>
            </a:r>
            <a:r>
              <a:rPr lang="en-US" dirty="0" err="1"/>
              <a:t>gretaes</a:t>
            </a:r>
            <a:r>
              <a:rPr lang="en-US" dirty="0"/>
              <a:t> and smallest of the 1% </a:t>
            </a:r>
          </a:p>
          <a:p>
            <a:pPr marL="228600" indent="-228600">
              <a:buAutoNum type="arabicParenR"/>
            </a:pPr>
            <a:r>
              <a:rPr lang="en-US" dirty="0"/>
              <a:t>There were no changes for this algorithm, then there was no </a:t>
            </a:r>
            <a:r>
              <a:rPr lang="en-US" dirty="0" err="1"/>
              <a:t>skewnees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On the right we check for negative values , so </a:t>
            </a:r>
            <a:r>
              <a:rPr lang="en-US" dirty="0" err="1"/>
              <a:t>wwe</a:t>
            </a:r>
            <a:r>
              <a:rPr lang="en-US" dirty="0"/>
              <a:t> can use Naïve Bayes Classifier to the right.</a:t>
            </a:r>
          </a:p>
          <a:p>
            <a:pPr marL="228600" indent="-228600">
              <a:buAutoNum type="arabicParenR"/>
            </a:pPr>
            <a:r>
              <a:rPr lang="en-US" dirty="0"/>
              <a:t>We write code to detect the mins and collect the global minimum .. If that is less than zero. See top right </a:t>
            </a:r>
          </a:p>
          <a:p>
            <a:pPr marL="228600" indent="-228600">
              <a:buAutoNum type="arabicParenR"/>
            </a:pPr>
            <a:r>
              <a:rPr lang="en-US" dirty="0" err="1"/>
              <a:t>Df_minimum</a:t>
            </a:r>
            <a:r>
              <a:rPr lang="en-US" dirty="0"/>
              <a:t> was &gt; 0, so no zeros , no correction needed</a:t>
            </a:r>
          </a:p>
          <a:p>
            <a:pPr marL="228600" indent="-228600">
              <a:buAutoNum type="arabicParenR"/>
            </a:pPr>
            <a:r>
              <a:rPr lang="en-US" dirty="0"/>
              <a:t>Then we use Vector assembler to compute the feature from the features list (this is a model, or transformer.</a:t>
            </a:r>
          </a:p>
          <a:p>
            <a:pPr marL="228600" indent="-228600">
              <a:buAutoNum type="arabicParenR"/>
            </a:pPr>
            <a:r>
              <a:rPr lang="en-US" dirty="0"/>
              <a:t>We must call the assembler to do the </a:t>
            </a:r>
            <a:r>
              <a:rPr lang="en-US" dirty="0" err="1"/>
              <a:t>transform.and</a:t>
            </a:r>
            <a:r>
              <a:rPr lang="en-US" dirty="0"/>
              <a:t> get an output.</a:t>
            </a:r>
          </a:p>
          <a:p>
            <a:pPr marL="228600" indent="-228600">
              <a:buAutoNum type="arabicParenR"/>
            </a:pPr>
            <a:r>
              <a:rPr lang="en-US" dirty="0"/>
              <a:t>We found no negatives in our </a:t>
            </a:r>
            <a:r>
              <a:rPr lang="en-US" dirty="0" err="1"/>
              <a:t>df</a:t>
            </a:r>
            <a:r>
              <a:rPr lang="en-US" dirty="0"/>
              <a:t> , but </a:t>
            </a:r>
            <a:r>
              <a:rPr lang="en-US" dirty="0" err="1"/>
              <a:t>Pyspark</a:t>
            </a:r>
            <a:r>
              <a:rPr lang="en-US" dirty="0"/>
              <a:t> has a handy function to di this. , see bottom right.</a:t>
            </a:r>
          </a:p>
          <a:p>
            <a:pPr marL="228600" indent="-228600">
              <a:buAutoNum type="arabicParenR"/>
            </a:pPr>
            <a:r>
              <a:rPr lang="en-US" dirty="0" err="1"/>
              <a:t>Min,max</a:t>
            </a:r>
            <a:r>
              <a:rPr lang="en-US" dirty="0"/>
              <a:t> scaler ..adjust any column to a scalar.</a:t>
            </a:r>
          </a:p>
          <a:p>
            <a:pPr marL="228600" indent="-228600">
              <a:buAutoNum type="arabicParenR"/>
            </a:pPr>
            <a:r>
              <a:rPr lang="en-US" dirty="0"/>
              <a:t>Note </a:t>
            </a:r>
            <a:r>
              <a:rPr lang="en-US" dirty="0" err="1"/>
              <a:t>sclar</a:t>
            </a:r>
            <a:r>
              <a:rPr lang="en-US" dirty="0"/>
              <a:t> is an </a:t>
            </a:r>
            <a:r>
              <a:rPr lang="en-US" dirty="0" err="1"/>
              <a:t>extimator</a:t>
            </a:r>
            <a:r>
              <a:rPr lang="en-US" dirty="0"/>
              <a:t> , therefore scalar .fit / Vector </a:t>
            </a:r>
            <a:r>
              <a:rPr lang="en-US" dirty="0" err="1"/>
              <a:t>Assmbler</a:t>
            </a:r>
            <a:r>
              <a:rPr lang="en-US" dirty="0"/>
              <a:t> is a </a:t>
            </a:r>
            <a:r>
              <a:rPr lang="en-US" dirty="0" err="1"/>
              <a:t>tranfformer</a:t>
            </a:r>
            <a:r>
              <a:rPr lang="en-US" dirty="0"/>
              <a:t> , so here we produce a scaler model. </a:t>
            </a:r>
          </a:p>
          <a:p>
            <a:pPr marL="228600" indent="-228600">
              <a:buAutoNum type="arabicParenR"/>
            </a:pPr>
            <a:r>
              <a:rPr lang="en-US" dirty="0"/>
              <a:t>And we run the </a:t>
            </a:r>
            <a:r>
              <a:rPr lang="en-US" dirty="0" err="1"/>
              <a:t>datframe</a:t>
            </a:r>
            <a:r>
              <a:rPr lang="en-US" dirty="0"/>
              <a:t> through this model. And show the result </a:t>
            </a:r>
          </a:p>
          <a:p>
            <a:pPr marL="228600" indent="-228600">
              <a:buAutoNum type="arabicParenR"/>
            </a:pPr>
            <a:r>
              <a:rPr lang="en-US" dirty="0"/>
              <a:t>Drop the column and renamed the scaled feature to features , for modelling purposes.</a:t>
            </a:r>
          </a:p>
          <a:p>
            <a:pPr marL="228600" indent="-228600">
              <a:buAutoNum type="arabicParenR"/>
            </a:pPr>
            <a:r>
              <a:rPr lang="en-US" dirty="0"/>
              <a:t>Use with </a:t>
            </a:r>
            <a:r>
              <a:rPr lang="en-US" dirty="0" err="1"/>
              <a:t>ColumnRenamed</a:t>
            </a:r>
            <a:r>
              <a:rPr lang="en-US" dirty="0"/>
              <a:t>.. Just to rename columns.</a:t>
            </a:r>
          </a:p>
          <a:p>
            <a:pPr marL="228600" indent="-228600">
              <a:buAutoNum type="arabicParenR"/>
            </a:pPr>
            <a:r>
              <a:rPr lang="en-US" dirty="0"/>
              <a:t>Train test split …</a:t>
            </a:r>
          </a:p>
          <a:p>
            <a:pPr marL="228600" indent="-228600">
              <a:buAutoNum type="arabicParenR"/>
            </a:pPr>
            <a:r>
              <a:rPr lang="en-US" dirty="0"/>
              <a:t>Ready to go modelling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55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link for </a:t>
            </a:r>
            <a:r>
              <a:rPr lang="en-US"/>
              <a:t>more details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050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35048"/>
            <a:ext cx="10515600" cy="215643"/>
          </a:xfrm>
        </p:spPr>
        <p:txBody>
          <a:bodyPr>
            <a:normAutofit fontScale="90000"/>
          </a:bodyPr>
          <a:lstStyle/>
          <a:p>
            <a:r>
              <a:rPr lang="en-US" dirty="0"/>
              <a:t>48. Coding Activity – Part 1 – Prep Data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2437-F106-33F0-6582-47D5A092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159" y="1079379"/>
            <a:ext cx="4286470" cy="2349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9462-F181-98D7-8F28-6B3CF893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" y="3429000"/>
            <a:ext cx="5118951" cy="115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57BF-300C-47AE-1F49-62DDE10D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1" y="4493333"/>
            <a:ext cx="4934204" cy="22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537F6-CEA4-F3E8-164D-91DEA5E4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23" y="896850"/>
            <a:ext cx="5338541" cy="190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763EB-F8FF-DEF3-83CF-20EC2B7D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22" y="3030350"/>
            <a:ext cx="4521432" cy="154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73490-2F2B-7AC6-570E-445EC91B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1" y="4896863"/>
            <a:ext cx="433092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5"/>
            <a:ext cx="10515600" cy="166216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continued: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D341C-0969-B268-368B-A5B40F96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06" y="546194"/>
            <a:ext cx="2000353" cy="21400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2A3C-A5D6-41C1-5F0D-3E5A745C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" y="2849386"/>
            <a:ext cx="1282766" cy="1159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2A6C-B8DD-5819-69ED-2A224858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1" y="4462403"/>
            <a:ext cx="2305168" cy="254013"/>
          </a:xfrm>
          <a:prstGeom prst="rect">
            <a:avLst/>
          </a:prstGeom>
          <a:ln w="1905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F6712-4728-F78B-520A-9DBC139C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49" y="546194"/>
            <a:ext cx="4059651" cy="1828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397C0-D851-740F-38BA-7973354BE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340" y="2751248"/>
            <a:ext cx="3835958" cy="251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example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C9BF-3CBF-8C4A-C996-AB76A626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425" y="1335794"/>
            <a:ext cx="4845909" cy="4186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9EA44-546E-89C2-53D6-48CC3A3E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1" y="5786384"/>
            <a:ext cx="5029834" cy="8637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3DEA3-DE74-4B90-7A4E-B7F7F1C3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777" y="183804"/>
            <a:ext cx="1720938" cy="349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00E81-9777-E6C9-C01D-435DD0859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295" y="693266"/>
            <a:ext cx="4286470" cy="142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68AB4-1B09-D5F0-4A9A-16C307309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62" y="2373592"/>
            <a:ext cx="4750044" cy="11909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41C63-59C8-01B2-9CCF-91758670C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24" y="3691215"/>
            <a:ext cx="4600811" cy="128276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E9446-3E8F-2152-B2B3-D3AF6D190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505" y="5100661"/>
            <a:ext cx="4845908" cy="128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546"/>
          </a:xfrm>
        </p:spPr>
        <p:txBody>
          <a:bodyPr>
            <a:normAutofit fontScale="90000"/>
          </a:bodyPr>
          <a:lstStyle/>
          <a:p>
            <a:r>
              <a:rPr lang="en-US" dirty="0"/>
              <a:t>49. Classification Part 2.0 Train and Evaluate(Intro)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7810E-89F6-C38D-5182-E93C558E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1409596"/>
            <a:ext cx="9993086" cy="50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1688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some Objects  for Evaluation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6C3CD-14D0-6D6B-412E-3E81431F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6439"/>
            <a:ext cx="5931205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/>
          </a:bodyPr>
          <a:lstStyle/>
          <a:p>
            <a:r>
              <a:rPr lang="en-US" sz="2800" dirty="0"/>
              <a:t>50. Part 2 Classification: Train/Test [Logistic Regression]</a:t>
            </a:r>
            <a:endParaRPr lang="en-ZA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8A67A-35A9-4DD0-8F71-860D34046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4" y="1042606"/>
            <a:ext cx="11297239" cy="2239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725A-F0C6-32E2-B49A-ED67A6D6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2D6-65D7-5426-E83B-DCF92F59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611-54AD-A677-C436-875A2BDB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A623-7231-8D09-DF11-B9EE1A5B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64B9-60F1-C97D-F046-FE2B2E7C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2111D-7EEC-5519-71A7-3FC5DE39B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3176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4C5-9920-051F-430A-0367DE3F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6345-62C6-EFDB-2FF3-01E4B9B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F6E1-8465-BFEB-5D55-C3DD8080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A1BC-A2E6-2F37-05A6-4056BF8B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51E7-D46D-4838-DC3F-9C891C7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743-7050-6070-BF6D-954BA56E0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A527-B0C6-3B04-50B4-8BECFB59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7012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CD83-BA82-7014-22E5-D6122C3D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D4CD-0D20-F70A-8BEF-97D677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DA3-D6C2-B898-53E4-2E876C22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617F-18D8-2D34-7FCF-4C4C477E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F6A-0894-7C0B-ED6F-1E36F6C3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3191-1353-58FB-178D-5966D797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3BBB-8C95-E077-0F14-A80EEDA3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CDEB-BA83-C886-7A39-672AC9F9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18C58-045E-F843-F6B7-19A9A011F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259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60DD-F8A9-7BD4-7D23-32392CBC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2440-FFE6-6142-0F0F-0178B813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345B-81F3-442B-EF70-1E6F7B198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369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7EF5-0F5B-F495-75AC-595BD722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BC3A-20FF-7289-D1D2-531DA487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3D1E-BC7E-BB7B-26DD-A99C978A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525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0CED-8AAE-6567-0BAE-6EF9ED8E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AA0B-1E60-C34C-2674-FAE6D6E0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E73B-0433-F924-C87F-E3227937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913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F0A46-9D3D-5FBF-3927-7462375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C859-0F32-EEEE-2BC6-159539FA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7130-7489-817B-0B05-486F70694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8334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EDCC-AA01-86B2-3860-F29B6CDD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036-34AC-7187-5BF2-83F9286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FBD42-3577-2C1F-31DF-53F170C07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172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329A-3DE7-2991-0976-38F1F85A1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F85-AB23-87D7-4946-6E234C4B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7A46-E0D7-2D57-C48F-96590ECDB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3962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814C3-3009-1F6E-C16C-324F1B1D1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A1B7-6592-860D-C418-DF4CAFF27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75D8B-E70C-F22A-99E6-415E5353FD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1750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2279-2512-B5C0-1B50-267615B0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3755-B596-B9F7-9CCC-C17D800F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A624B-68B3-DB08-039E-8452535A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535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2EB0-0D0E-8C8C-61A9-EEFA24A4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62E8-2E68-6A96-E8BA-72DEF2B6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6F59-5A69-6D18-212C-6EF408F7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953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9CB6-70F2-95A7-5035-7BC7F444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1741-8124-FCEA-50A1-07B16A3D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E70F-C379-C81D-2690-E4FC13CE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1870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E28A-55AE-5A47-257E-1CF524BC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ECD4-1842-A79F-5220-9FD242A0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5C86-9C04-801E-B60A-3C366115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013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E82E-FDDE-0836-AB04-12882FB7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689-E829-A581-37B5-A5214C37D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DE1C7-6A0A-2089-8F8B-69F48C115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3673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8E90-419A-369E-9088-8E605EA9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B87-67CC-4804-98F0-53D7A94A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4CBC-8361-B407-B3CB-4CDBC1B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51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23F2-260E-E465-7275-C77AB608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7AF-9A5D-3BA9-A4C3-F8ABF45C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731A-67A8-9A8C-96B4-1046DD88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828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005A-7985-87FD-3DCB-C5EC9B1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6665-340C-F02B-F9C8-7319B601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F9B-8FFE-0EB2-DB14-A131FFCA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5472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E4F03-47AA-39D0-23AD-BE6A95F0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56D6-9D0A-8533-206C-B5377B61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09B-D21C-F440-13F7-D2D1AFB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4131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353A-DFA0-460B-02C6-97E1092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8C9-A611-94C8-9F91-67609C44D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5AA73-0F05-19E4-FF6A-E7CC50CA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541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0DC7-716F-83A8-1BDA-84D0B071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B11F-2242-04FC-D6FF-CD49DEA7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28B31-68BF-DEDF-183D-9936A373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9689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0C69-D791-6AE4-4D7F-4F9ECDEC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4F84-BF0D-AD2E-4B27-162BD3FF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4F80-AF3E-4F99-8752-57A9DF73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8484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B1D5-C899-0923-DDFC-190A293D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1B84-5C38-D7EF-9559-01D18DC50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EDDC-CE2F-0287-8B8A-33F7B222B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79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EEF-CB65-1F30-A313-F48EE383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3810-5D5F-5BCC-62EC-FC489768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0984-D02D-4016-0B7F-F97B45A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4139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C423-8126-D101-3C8A-0B3490A4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3554-6FE6-2A19-AB9F-1D1159A0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8A6A-D46A-EBA6-ED59-8E2C6B95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1792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7564-A2DB-CBDC-0D5B-BDA41F50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48A-863A-131D-F5BB-49D62BA6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CFA9-A4B5-4263-1E11-C37314D0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91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6A8C-D7BD-495E-BF25-97C3B41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4DD8-88F7-AE56-7DB6-948C8A23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30A2-A7E9-A0F5-E50F-2DEED770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7165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D1C5-AA21-990A-2DE3-3789B55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A756-FD2B-7583-8A5F-9FE7672E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DA7F-E55C-F223-1D1F-C261F0B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9508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13A3-CD7F-EDEF-EB1B-FEBD4CB9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2881-9FA3-1767-27B9-339A0E3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06D5-F7D9-CEA2-6B64-3FB95007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787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343E-F2CB-78D0-D0C2-9443D423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3E48-1017-5138-8B18-0B30AD829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EEF57-59C7-22BD-6AA8-7529C206D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6309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FFE4-208B-A58D-02E0-7A8AAA50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4A89-5AFE-AD78-68F5-5750C3D1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475D-9D81-3177-8DD5-4446CF76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2400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B5BB-72E1-6E18-4D2A-7ED53F9B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51D8-F459-DEA5-34CE-131C67AC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9BCB-7C80-9E3C-3458-B2B83EAC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9650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0152-EB19-F312-CA6B-977A1A43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3BF-1CCC-2C2B-6B3C-708FFE4B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FE2E-A7E9-4048-7C9E-DD7568DE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3413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AE6E-241E-0DD9-C868-B0A21BF9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71AA-177C-C40E-8816-F9180F9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4819-6861-F06B-B651-D3DF05C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7331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30BD-4301-CBC6-7C90-5FA9195F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124-0A7D-A951-B1E6-4FBF8FD6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783D-29C8-311C-3FB4-D58A02880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3952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7CC9-E5DE-B5D6-49B5-45A287FC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C021-DF2E-4889-8333-03CC7C1D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C11B-C234-9C62-A9BF-2882AF93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63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21A-D44B-807F-D4D3-94DBB1E5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916-174F-D5B9-BCD1-3B1213EA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7921-181D-2685-0FC0-D6AC6CC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445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C12E-CEC2-D0A1-B983-E59A73D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DF6-C434-9AAF-843C-260FFEAE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0DB0-0AC8-73A6-B1AF-FD8C295D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116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6C0A-8C62-B6E5-E530-E75C7C4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C90-2162-1BD1-15E4-749FD66D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0874-F50B-3DE4-F901-D167B69C6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6555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CF41-DE03-D3AA-A7EA-626E22D5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EF68-B740-D832-A933-01DE7929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305B5-5BDD-7ED8-966C-40A1658BD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581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B8B20-26E2-58CB-D81B-0700A874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CBF9-D152-E061-5301-2F6C41B0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520C-7716-1711-486E-6757CE9EC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3737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2BB2-0523-41E2-6A01-0669BAC8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BE3B-531B-8EF6-634F-378FFBA9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C6326-B77B-C06D-132A-8A3E94DF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7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933</Words>
  <Application>Microsoft Office PowerPoint</Application>
  <PresentationFormat>Widescreen</PresentationFormat>
  <Paragraphs>92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Coding Activity – Part 1 – Prep Data</vt:lpstr>
      <vt:lpstr>Formatting continued: </vt:lpstr>
      <vt:lpstr>Transformation example </vt:lpstr>
      <vt:lpstr>49. Classification Part 2.0 Train and Evaluate(Intro)</vt:lpstr>
      <vt:lpstr>Set up some Objects  for Evaluation </vt:lpstr>
      <vt:lpstr>50. Part 2 Classification: Train/Test [Logistic Regression]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60</cp:revision>
  <dcterms:created xsi:type="dcterms:W3CDTF">2025-11-18T05:29:32Z</dcterms:created>
  <dcterms:modified xsi:type="dcterms:W3CDTF">2025-11-25T12:59:45Z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